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70" r:id="rId9"/>
    <p:sldId id="269" r:id="rId10"/>
    <p:sldId id="262" r:id="rId11"/>
    <p:sldId id="263" r:id="rId12"/>
    <p:sldId id="272" r:id="rId13"/>
    <p:sldId id="264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42408-79D1-4FFA-8FE5-04B8F41E96C4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6CEC7-90A9-4067-A97A-C9918519F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EC7-90A9-4067-A97A-C9918519FE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EC7-90A9-4067-A97A-C9918519FE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EC7-90A9-4067-A97A-C9918519FE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Hitches on rings violate both the knot and bend </a:t>
            </a:r>
            <a:r>
              <a:rPr lang="en-US" smtClean="0"/>
              <a:t>radius warning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EC7-90A9-4067-A97A-C9918519FE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Hold up pendant in mesh storage bag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EC7-90A9-4067-A97A-C9918519FE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 out sample inspection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EC7-90A9-4067-A97A-C9918519FE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Hold up “Cat Line” weight and Elastic Down</a:t>
            </a:r>
            <a:r>
              <a:rPr lang="en-US" baseline="0" dirty="0" smtClean="0"/>
              <a:t> Line as non - traditional </a:t>
            </a:r>
            <a:r>
              <a:rPr lang="en-US" baseline="0" dirty="0" err="1" smtClean="0"/>
              <a:t>Cattanary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EC7-90A9-4067-A97A-C9918519FE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Hold up examples to show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EC7-90A9-4067-A97A-C9918519FE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 around – examples </a:t>
            </a:r>
          </a:p>
          <a:p>
            <a:r>
              <a:rPr lang="en-US" dirty="0" smtClean="0"/>
              <a:t>Discuss Twisted</a:t>
            </a:r>
            <a:r>
              <a:rPr lang="en-US" baseline="0" dirty="0" smtClean="0"/>
              <a:t> vs. braided manufacturing process tons per man hour / feet per shift.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EC7-90A9-4067-A97A-C9918519FE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EC7-90A9-4067-A97A-C9918519FE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Traditionally, nylon lines have been used in LONG ship mooring lines because of their energy absorbing</a:t>
            </a:r>
            <a:r>
              <a:rPr lang="en-US" baseline="0" dirty="0" smtClean="0"/>
              <a:t> capacity. This is probably why some town mooring regulations require nylon pendants. Research has shown however that polyester out performs nylon in off shore mooring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EC7-90A9-4067-A97A-C9918519FE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EC7-90A9-4067-A97A-C9918519FE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EC7-90A9-4067-A97A-C9918519FE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Hold up example of tensile test sample with fused strands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CEC7-90A9-4067-A97A-C9918519FE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B38E-90B2-4CDD-9AA6-8B11A69EDE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FA5-E76D-4669-A267-73EF8E6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B38E-90B2-4CDD-9AA6-8B11A69EDE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FA5-E76D-4669-A267-73EF8E6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B38E-90B2-4CDD-9AA6-8B11A69EDE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FA5-E76D-4669-A267-73EF8E6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B38E-90B2-4CDD-9AA6-8B11A69EDE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FA5-E76D-4669-A267-73EF8E6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B38E-90B2-4CDD-9AA6-8B11A69EDE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FA5-E76D-4669-A267-73EF8E6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B38E-90B2-4CDD-9AA6-8B11A69EDE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FA5-E76D-4669-A267-73EF8E6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B38E-90B2-4CDD-9AA6-8B11A69EDE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FA5-E76D-4669-A267-73EF8E6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B38E-90B2-4CDD-9AA6-8B11A69EDE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FA5-E76D-4669-A267-73EF8E6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B38E-90B2-4CDD-9AA6-8B11A69EDE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FA5-E76D-4669-A267-73EF8E6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B38E-90B2-4CDD-9AA6-8B11A69EDE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FA5-E76D-4669-A267-73EF8E6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B38E-90B2-4CDD-9AA6-8B11A69EDE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D5FA5-E76D-4669-A267-73EF8E6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2B38E-90B2-4CDD-9AA6-8B11A69EDE8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D5FA5-E76D-4669-A267-73EF8E6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novabraid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Mooring System Design Factors</a:t>
            </a:r>
            <a:endParaRPr lang="en-US" dirty="0"/>
          </a:p>
        </p:txBody>
      </p:sp>
      <p:pic>
        <p:nvPicPr>
          <p:cNvPr id="5" name="Picture Placeholder 4" descr="Mooring Winte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2438400"/>
            <a:ext cx="5486400" cy="3657600"/>
          </a:xfrm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1792288" y="381000"/>
            <a:ext cx="548640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Mooring System Design Factors </a:t>
            </a:r>
          </a:p>
          <a:p>
            <a:r>
              <a:rPr lang="en-US" sz="2400" dirty="0" smtClean="0"/>
              <a:t>       Single Point  Recreational Marine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   </a:t>
            </a:r>
            <a:r>
              <a:rPr lang="en-US" sz="2000" dirty="0" smtClean="0"/>
              <a:t>Novabraid </a:t>
            </a:r>
            <a:r>
              <a:rPr lang="en-US" sz="2000" dirty="0" smtClean="0"/>
              <a:t>Feb</a:t>
            </a:r>
            <a:r>
              <a:rPr lang="en-US" sz="2000" dirty="0" smtClean="0"/>
              <a:t>. 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Pendant Configurations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Eye  Boat</a:t>
                      </a:r>
                      <a:r>
                        <a:rPr lang="en-US" baseline="0" dirty="0" smtClean="0"/>
                        <a:t> End</a:t>
                      </a:r>
                    </a:p>
                    <a:p>
                      <a:r>
                        <a:rPr lang="en-US" baseline="0" dirty="0" smtClean="0"/>
                        <a:t>Thimble Buoy 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Keel Boats or Deep V Hull</a:t>
                      </a:r>
                    </a:p>
                    <a:p>
                      <a:r>
                        <a:rPr lang="en-US" dirty="0" smtClean="0"/>
                        <a:t> with Little Yaw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Singles of</a:t>
                      </a:r>
                      <a:r>
                        <a:rPr lang="en-US" baseline="0" dirty="0" smtClean="0"/>
                        <a:t> same length</a:t>
                      </a:r>
                    </a:p>
                    <a:p>
                      <a:r>
                        <a:rPr lang="en-US" baseline="0" dirty="0" smtClean="0"/>
                        <a:t> Joined with Thimbles in Common Pear 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Boats with small chocks, Fly</a:t>
                      </a:r>
                      <a:r>
                        <a:rPr lang="en-US" baseline="0" dirty="0" smtClean="0"/>
                        <a:t> Bridge</a:t>
                      </a:r>
                      <a:r>
                        <a:rPr lang="en-US" dirty="0" smtClean="0"/>
                        <a:t> and or Yaw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Single Pendants of Different Lengths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 up strength – Sequential  Loading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Novabraid Pendant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Stainless Thimbles </a:t>
            </a:r>
            <a:r>
              <a:rPr lang="en-US" dirty="0" smtClean="0"/>
              <a:t>– </a:t>
            </a:r>
            <a:r>
              <a:rPr lang="en-US" sz="2400" dirty="0" smtClean="0"/>
              <a:t>More Durable but will increase corrosion of adjacent non stainless hardware.</a:t>
            </a:r>
          </a:p>
          <a:p>
            <a:r>
              <a:rPr lang="en-US" sz="3500" dirty="0" smtClean="0">
                <a:solidFill>
                  <a:srgbClr val="FF0000"/>
                </a:solidFill>
              </a:rPr>
              <a:t>Coated Thimble Eye </a:t>
            </a:r>
            <a:r>
              <a:rPr lang="en-US" sz="2400" dirty="0" smtClean="0"/>
              <a:t>– Minimize gear chafe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Urethane Coating Line </a:t>
            </a:r>
            <a:r>
              <a:rPr lang="en-US" dirty="0" smtClean="0"/>
              <a:t>– </a:t>
            </a:r>
            <a:r>
              <a:rPr lang="en-US" sz="2400" dirty="0" smtClean="0"/>
              <a:t>Improves UV resistance and wash ability but will wear off.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Chafe Sleeve - Fixed </a:t>
            </a:r>
            <a:r>
              <a:rPr lang="en-US" dirty="0" smtClean="0"/>
              <a:t>– </a:t>
            </a:r>
            <a:r>
              <a:rPr lang="en-US" sz="2400" dirty="0" smtClean="0"/>
              <a:t>A must in chocks but also useful on buoy end to protect from barnacles and chain wrap.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Chafe Sleeve – Movable </a:t>
            </a:r>
            <a:r>
              <a:rPr lang="en-US" sz="2400" dirty="0" smtClean="0"/>
              <a:t>– Hook &amp; Loop version great for anchor, dolphin striker, or other gear chafe.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Floats</a:t>
            </a:r>
            <a:r>
              <a:rPr lang="en-US" dirty="0" smtClean="0"/>
              <a:t> </a:t>
            </a:r>
            <a:r>
              <a:rPr lang="en-US" sz="2400" dirty="0" smtClean="0"/>
              <a:t>– Can make pick up easy and prevent chain wrap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Bitter End </a:t>
            </a:r>
            <a:r>
              <a:rPr lang="en-US" sz="2400" dirty="0" smtClean="0"/>
              <a:t>– Instead of Soft Eye for V leg length adjustment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Keeper Line </a:t>
            </a:r>
            <a:r>
              <a:rPr lang="en-US" sz="2400" dirty="0" smtClean="0"/>
              <a:t>– Secure eye on cleat or tall boy attachment 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67200" cy="6413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Dangerous Practices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Mooring pendant - no swivel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3581400"/>
            <a:ext cx="4038600" cy="25146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7696200" cy="2209801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  Minimum Pendant length should be 4 x the rail to water surface height.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Knots may reduce new pendant line tensile strength by as much as 50%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Swivels are critical to prevention of line torque and strength loss.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Pendant lines should never be subject to excess bend radius.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sz="1800" i="1" dirty="0" smtClean="0">
                <a:solidFill>
                  <a:srgbClr val="FF0000"/>
                </a:solidFill>
              </a:rPr>
              <a:t>“Bending radius for all lines natural or synthetic should be no less than four times the diameter of the rope”  </a:t>
            </a:r>
            <a:r>
              <a:rPr lang="en-US" sz="1800" i="1" dirty="0" smtClean="0"/>
              <a:t>   </a:t>
            </a:r>
            <a:r>
              <a:rPr lang="en-US" dirty="0" smtClean="0"/>
              <a:t>Handbook of Ocean &amp; Underwater Engineering – John J. Myers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Pendant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Inspect for chafe, cut strands, torque, and thimble corrosion.</a:t>
            </a:r>
          </a:p>
          <a:p>
            <a:r>
              <a:rPr lang="en-US" dirty="0" smtClean="0"/>
              <a:t>Remove growth with dull edge under tension</a:t>
            </a:r>
          </a:p>
          <a:p>
            <a:r>
              <a:rPr lang="en-US" dirty="0" smtClean="0"/>
              <a:t>Remove for winter storage – soak / rinse in warm water – dish detergent – bleach</a:t>
            </a:r>
          </a:p>
          <a:p>
            <a:r>
              <a:rPr lang="en-US" dirty="0" smtClean="0"/>
              <a:t>Hang to dry</a:t>
            </a:r>
          </a:p>
          <a:p>
            <a:r>
              <a:rPr lang="en-US" dirty="0" smtClean="0"/>
              <a:t>Store indoors in mesh bag</a:t>
            </a:r>
          </a:p>
          <a:p>
            <a:endParaRPr lang="en-US" dirty="0"/>
          </a:p>
        </p:txBody>
      </p:sp>
      <p:pic>
        <p:nvPicPr>
          <p:cNvPr id="9" name="Content Placeholder 8" descr="2012 09 16 Pendant unlay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Mooring System Inspection</a:t>
            </a:r>
            <a:endParaRPr lang="en-US" sz="3200" dirty="0"/>
          </a:p>
        </p:txBody>
      </p:sp>
      <p:pic>
        <p:nvPicPr>
          <p:cNvPr id="7" name="Content Placeholder 6" descr="Novabraid BT deployme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57800" y="609599"/>
            <a:ext cx="3429000" cy="525780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Visually Inspect all components annually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Replace worn, corroded or over loaded chain, line &amp; fittings regularly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Record check list of each component’s condition &amp; replacement schedule.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Include inspector’s sign off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www.novabraid.com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Novabraidlogo4CLR86_edit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1" y="564504"/>
            <a:ext cx="3886199" cy="396551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Components</a:t>
            </a:r>
            <a:br>
              <a:rPr lang="en-US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Always design around Lowest Max. Working Load limit</a:t>
            </a:r>
            <a:endParaRPr lang="en-US" sz="27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Anchor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Block, Mushroom,</a:t>
                      </a:r>
                      <a:r>
                        <a:rPr lang="en-US" baseline="0" dirty="0" smtClean="0"/>
                        <a:t>  Helix, </a:t>
                      </a:r>
                      <a:r>
                        <a:rPr lang="en-US" baseline="0" dirty="0" err="1" smtClean="0"/>
                        <a:t>Dor-Mor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Gravity, Friction, Suction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Catenary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Chain, Elastic, Weighted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Shackle, Thimble with spliced eye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Shock Load</a:t>
                      </a:r>
                      <a:r>
                        <a:rPr lang="en-US" baseline="0" dirty="0" smtClean="0"/>
                        <a:t> &amp;</a:t>
                      </a:r>
                      <a:r>
                        <a:rPr lang="en-US" dirty="0" smtClean="0"/>
                        <a:t> Energy Absorption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Chain, Line, Cable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Swivel Shackle, Thimble with spliced eye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Accommodate water depth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 ball, Spar, Hard Shell Float,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Swivel,</a:t>
                      </a:r>
                      <a:r>
                        <a:rPr lang="en-US" baseline="0" dirty="0" smtClean="0"/>
                        <a:t> Shackle, Thimble with spliced eye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Buoyancy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Pendant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Spliced line with eyes,</a:t>
                      </a:r>
                      <a:r>
                        <a:rPr lang="en-US" baseline="0" dirty="0" smtClean="0"/>
                        <a:t> thimble, chafe, floats etc,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Shackle, Thimble with spliced eye, pear loop,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 to vessel, load balance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Rope Constructions</a:t>
            </a:r>
            <a:br>
              <a:rPr lang="en-US" dirty="0" smtClean="0"/>
            </a:br>
            <a:r>
              <a:rPr lang="en-US" dirty="0" smtClean="0"/>
              <a:t>Commonly used in pendants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Three Strand Twisted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Nylon, Polyester, Polyolefin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 Strand Hollow Braid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Nylon Polyester, Polyolefin,</a:t>
                      </a:r>
                    </a:p>
                    <a:p>
                      <a:r>
                        <a:rPr lang="en-US" dirty="0" smtClean="0"/>
                        <a:t> UHMPE (Spectra</a:t>
                      </a:r>
                      <a:r>
                        <a:rPr lang="en-US" baseline="0" dirty="0" smtClean="0"/>
                        <a:t> or Dyneema)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Double Braid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Nylon, Polyester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 cover – Nylon core, Polyester, Polyester Cover – UHMPE core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Rope Construction</a:t>
            </a:r>
            <a:br>
              <a:rPr lang="en-US" dirty="0" smtClean="0"/>
            </a:br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64820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95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Three Strand Twisted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Cost Ease of Splicing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Hockle </a:t>
                      </a:r>
                    </a:p>
                    <a:p>
                      <a:r>
                        <a:rPr lang="en-US" dirty="0" smtClean="0"/>
                        <a:t>Soft Lay can Snag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 Strand</a:t>
                      </a:r>
                      <a:r>
                        <a:rPr lang="en-US" baseline="0" dirty="0" smtClean="0"/>
                        <a:t> Hollow Braid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Torque  Ease of Splicing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Lay can Snag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 Braid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 protects core from cut, abrasion,</a:t>
                      </a:r>
                      <a:r>
                        <a:rPr lang="en-US" baseline="0" dirty="0" smtClean="0"/>
                        <a:t> and</a:t>
                      </a:r>
                      <a:r>
                        <a:rPr lang="en-US" dirty="0" smtClean="0"/>
                        <a:t> UV 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Cost </a:t>
                      </a:r>
                    </a:p>
                    <a:p>
                      <a:r>
                        <a:rPr lang="en-US" dirty="0" smtClean="0"/>
                        <a:t>More difficult splice</a:t>
                      </a:r>
                      <a:r>
                        <a:rPr lang="en-US" baseline="0" dirty="0" smtClean="0"/>
                        <a:t> No</a:t>
                      </a:r>
                      <a:r>
                        <a:rPr lang="en-US" dirty="0" smtClean="0"/>
                        <a:t> Core inspection</a:t>
                      </a:r>
                      <a:endParaRPr lang="en-US" dirty="0"/>
                    </a:p>
                  </a:txBody>
                  <a:tcPr marL="44873" marR="44873"/>
                </a:tc>
              </a:tr>
            </a:tbl>
          </a:graphicData>
        </a:graphic>
      </p:graphicFrame>
      <p:pic>
        <p:nvPicPr>
          <p:cNvPr id="6" name="Content Placeholder 5" descr="Braider - Novate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8800" y="1600201"/>
            <a:ext cx="3124200" cy="4419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Yarn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Nylon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Absorption, Shrink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 Absorption, Wet Strength Loss, Sinking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Polyester </a:t>
                      </a:r>
                    </a:p>
                    <a:p>
                      <a:r>
                        <a:rPr lang="en-US" dirty="0" smtClean="0"/>
                        <a:t>(Dacron)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water absorption, UV Resistance, Abrasion 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Sinking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Polyolefin</a:t>
                      </a:r>
                    </a:p>
                    <a:p>
                      <a:r>
                        <a:rPr lang="en-US" dirty="0" smtClean="0"/>
                        <a:t>(Polysteel)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Floating,</a:t>
                      </a:r>
                      <a:r>
                        <a:rPr lang="en-US" baseline="0" dirty="0" smtClean="0"/>
                        <a:t> No Water Absorption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UV Resistance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UHMPE</a:t>
                      </a:r>
                    </a:p>
                    <a:p>
                      <a:r>
                        <a:rPr lang="en-US" dirty="0" smtClean="0"/>
                        <a:t> (Spectra</a:t>
                      </a:r>
                      <a:r>
                        <a:rPr lang="en-US" baseline="0" dirty="0" smtClean="0"/>
                        <a:t> or Dyneema)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Highest Strength, Abrasion 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Cost, UV Resistance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Absorption vs. Wet Durability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4040188" cy="6857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           Nylon</a:t>
            </a:r>
            <a:endParaRPr lang="en-US" sz="3600" dirty="0"/>
          </a:p>
        </p:txBody>
      </p:sp>
      <p:pic>
        <p:nvPicPr>
          <p:cNvPr id="4" name="Content Placeholder 3" descr="Oil Ri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133600"/>
            <a:ext cx="3365500" cy="27432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4800600"/>
            <a:ext cx="4041775" cy="838199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Polyester</a:t>
            </a:r>
            <a:endParaRPr lang="en-US" sz="3600" dirty="0"/>
          </a:p>
        </p:txBody>
      </p:sp>
      <p:pic>
        <p:nvPicPr>
          <p:cNvPr id="7" name="Content Placeholder 6" descr="Mooring Ship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85800" y="3276600"/>
            <a:ext cx="3568700" cy="2362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Performance </a:t>
            </a:r>
            <a:br>
              <a:rPr lang="en-US" dirty="0" smtClean="0"/>
            </a:br>
            <a:r>
              <a:rPr lang="en-US" dirty="0" smtClean="0"/>
              <a:t>7/8 Dia. x 15 Ft Pendants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295400"/>
                <a:gridCol w="533400"/>
                <a:gridCol w="1066800"/>
                <a:gridCol w="1066800"/>
                <a:gridCol w="914400"/>
                <a:gridCol w="8763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Lbs. Dry</a:t>
                      </a:r>
                    </a:p>
                    <a:p>
                      <a:r>
                        <a:rPr lang="en-US" dirty="0" smtClean="0"/>
                        <a:t> Strength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Lbs. Wet</a:t>
                      </a:r>
                    </a:p>
                    <a:p>
                      <a:r>
                        <a:rPr lang="en-US" dirty="0" smtClean="0"/>
                        <a:t>Strength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WL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Stretch</a:t>
                      </a:r>
                    </a:p>
                    <a:p>
                      <a:r>
                        <a:rPr lang="en-US" dirty="0" smtClean="0"/>
                        <a:t>At </a:t>
                      </a:r>
                      <a:r>
                        <a:rPr lang="en-US" baseline="0" dirty="0" smtClean="0"/>
                        <a:t> WL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Retail</a:t>
                      </a:r>
                    </a:p>
                    <a:p>
                      <a:r>
                        <a:rPr lang="en-US" dirty="0" smtClean="0"/>
                        <a:t>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 Strand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Nylon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3,600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 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Polyolefin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18,780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18,780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3,750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8”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 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Hollow</a:t>
                      </a:r>
                      <a:r>
                        <a:rPr lang="en-US" baseline="0" dirty="0" smtClean="0"/>
                        <a:t> Braid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Polyolefin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3,160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5”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UHMPE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350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DBL Braid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Nylon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19”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Nylon / 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   18”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180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Better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5,250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9”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Best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UHMPE/PE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Tensile</a:t>
            </a:r>
            <a:br>
              <a:rPr lang="en-US" sz="3200" dirty="0" smtClean="0"/>
            </a:br>
            <a:r>
              <a:rPr lang="en-US" sz="3200" dirty="0" smtClean="0"/>
              <a:t>Load Testing</a:t>
            </a:r>
            <a:endParaRPr lang="en-US" sz="3200" dirty="0"/>
          </a:p>
        </p:txBody>
      </p:sp>
      <p:pic>
        <p:nvPicPr>
          <p:cNvPr id="5" name="Picture Placeholder 4" descr="Novabraid Bottom Tender 20k lb load te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 Load testing is performed to Cordage Institute and ASTM standards.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Min. Break = Avg.</a:t>
            </a:r>
          </a:p>
          <a:p>
            <a:r>
              <a:rPr lang="en-US" sz="2400" dirty="0" smtClean="0"/>
              <a:t>     less 10%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Third Party Cert.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Tests include       pre-tensioning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Lines not rated for shock loading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Shock Load ?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Anchor Chafe 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Pendant - Nyack photo Warr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92109" y="273050"/>
            <a:ext cx="4477631" cy="5853113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200400" cy="44497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Each wave 6’ x 6’ x 1’  or 36 cu ft of water weighs 2885 lbs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If traveling at 10 knots or 16.13 ft / sec. </a:t>
            </a:r>
          </a:p>
          <a:p>
            <a:endParaRPr lang="en-US" sz="2400" dirty="0" smtClean="0"/>
          </a:p>
          <a:p>
            <a:r>
              <a:rPr lang="en-US" sz="2400" dirty="0" smtClean="0"/>
              <a:t>A wave could generate  46,535 lbs per sq in per second load on a mooring pendant line.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http://www.pbase.com/mainecruising/mooring_prep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</TotalTime>
  <Words>998</Words>
  <Application>Microsoft Office PowerPoint</Application>
  <PresentationFormat>On-screen Show (4:3)</PresentationFormat>
  <Paragraphs>232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Mooring System Design Factors</vt:lpstr>
      <vt:lpstr>System Components Always design around Lowest Max. Working Load limit</vt:lpstr>
      <vt:lpstr>Rope Constructions Commonly used in pendants</vt:lpstr>
      <vt:lpstr>Rope Construction Comparison</vt:lpstr>
      <vt:lpstr>Yarn Comparison</vt:lpstr>
      <vt:lpstr>Energy Absorption vs. Wet Durability</vt:lpstr>
      <vt:lpstr>Relative Performance  7/8 Dia. x 15 Ft Pendants</vt:lpstr>
      <vt:lpstr>Tensile Load Testing</vt:lpstr>
      <vt:lpstr>Shock Load ? Anchor Chafe ?</vt:lpstr>
      <vt:lpstr>Common Pendant Configurations</vt:lpstr>
      <vt:lpstr>Novabraid Pendant Options</vt:lpstr>
      <vt:lpstr>Dangerous Practices</vt:lpstr>
      <vt:lpstr>Pendant Care</vt:lpstr>
      <vt:lpstr>Mooring System Inspection</vt:lpstr>
      <vt:lpstr> www.novabraid.com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Mooring System Design Factors</dc:title>
  <dc:creator>Neal Prescott</dc:creator>
  <cp:lastModifiedBy>Neal Prescott</cp:lastModifiedBy>
  <cp:revision>142</cp:revision>
  <dcterms:created xsi:type="dcterms:W3CDTF">2013-01-16T15:42:01Z</dcterms:created>
  <dcterms:modified xsi:type="dcterms:W3CDTF">2013-02-13T19:03:55Z</dcterms:modified>
</cp:coreProperties>
</file>